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9" r:id="rId14"/>
    <p:sldId id="268" r:id="rId15"/>
    <p:sldId id="272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FADE23-EB41-8D04-5F8E-BCEEDC537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3"/>
            <a:ext cx="8991600" cy="2746571"/>
          </a:xfrm>
        </p:spPr>
        <p:txBody>
          <a:bodyPr>
            <a:normAutofit/>
          </a:bodyPr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Дипломная работа «РАЗРАБОТКА WEB-КЛИЕНТА ДЛЯ ОБРАЗОВАТЕЛЬНОЙ ПЛАТФОРМЫ»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5FF8BA-E872-0F5C-DC80-61BC09809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4499" y="5287224"/>
            <a:ext cx="3485304" cy="1285591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>
                <a:latin typeface="Gotham" pitchFamily="2" charset="0"/>
                <a:cs typeface="Gotham" pitchFamily="2" charset="0"/>
              </a:rPr>
              <a:t>Выполнил студент</a:t>
            </a:r>
          </a:p>
          <a:p>
            <a:pPr algn="r"/>
            <a:r>
              <a:rPr lang="ru-RU" dirty="0">
                <a:latin typeface="Gotham" pitchFamily="2" charset="0"/>
                <a:cs typeface="Gotham" pitchFamily="2" charset="0"/>
              </a:rPr>
              <a:t>4 курса группы П1-18: </a:t>
            </a:r>
          </a:p>
          <a:p>
            <a:pPr algn="r"/>
            <a:r>
              <a:rPr lang="ru-RU" dirty="0">
                <a:latin typeface="Gotham" pitchFamily="2" charset="0"/>
                <a:cs typeface="Gotham" pitchFamily="2" charset="0"/>
              </a:rPr>
              <a:t>Герасимов Дмитрий Александрович</a:t>
            </a:r>
          </a:p>
          <a:p>
            <a:pPr algn="r"/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4" name="Рисунок 3" descr="для документов шапка">
            <a:extLst>
              <a:ext uri="{FF2B5EF4-FFF2-40B4-BE49-F238E27FC236}">
                <a16:creationId xmlns:a16="http://schemas.microsoft.com/office/drawing/2014/main" id="{2D7E968B-E221-4D41-2459-C7A87B9EDF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87" r="4048"/>
          <a:stretch>
            <a:fillRect/>
          </a:stretch>
        </p:blipFill>
        <p:spPr bwMode="auto">
          <a:xfrm>
            <a:off x="2066518" y="189719"/>
            <a:ext cx="8058963" cy="1877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9521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3" y="2336701"/>
            <a:ext cx="5739897" cy="128921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Gotham" pitchFamily="2" charset="0"/>
                <a:cs typeface="Gotham" pitchFamily="2" charset="0"/>
              </a:rPr>
              <a:t>ER-</a:t>
            </a:r>
            <a:r>
              <a:rPr lang="ru-RU" sz="3100" dirty="0">
                <a:latin typeface="Gotham" pitchFamily="2" charset="0"/>
                <a:cs typeface="Gotham" pitchFamily="2" charset="0"/>
              </a:rPr>
              <a:t>диаграмма Базы Данных</a:t>
            </a:r>
            <a:r>
              <a:rPr lang="en-US" sz="3100" dirty="0">
                <a:latin typeface="Gotham" pitchFamily="2" charset="0"/>
                <a:cs typeface="Gotham" pitchFamily="2" charset="0"/>
              </a:rPr>
              <a:t> </a:t>
            </a:r>
            <a:br>
              <a:rPr lang="ru-RU" dirty="0">
                <a:latin typeface="Gotham" pitchFamily="2" charset="0"/>
                <a:cs typeface="Gotham" pitchFamily="2" charset="0"/>
              </a:rPr>
            </a:br>
            <a:r>
              <a:rPr lang="en-US" sz="2200" dirty="0">
                <a:latin typeface="Gotham" pitchFamily="2" charset="0"/>
                <a:cs typeface="Gotham" pitchFamily="2" charset="0"/>
              </a:rPr>
              <a:t>(</a:t>
            </a:r>
            <a:r>
              <a:rPr lang="ru-RU" sz="2200" dirty="0">
                <a:latin typeface="Gotham" pitchFamily="2" charset="0"/>
                <a:cs typeface="Gotham" pitchFamily="2" charset="0"/>
              </a:rPr>
              <a:t>Курс</a:t>
            </a:r>
            <a:r>
              <a:rPr lang="en-US" sz="2200" dirty="0">
                <a:latin typeface="Gotham" pitchFamily="2" charset="0"/>
                <a:cs typeface="Gotham" pitchFamily="2" charset="0"/>
              </a:rPr>
              <a:t>)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922894A-2AB6-E5F0-5F2A-6E0FD53A6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33" y="242887"/>
            <a:ext cx="588645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10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3" y="2336701"/>
            <a:ext cx="5739897" cy="128921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Gotham" pitchFamily="2" charset="0"/>
                <a:cs typeface="Gotham" pitchFamily="2" charset="0"/>
              </a:rPr>
              <a:t>ER-</a:t>
            </a:r>
            <a:r>
              <a:rPr lang="ru-RU" sz="3100" dirty="0">
                <a:latin typeface="Gotham" pitchFamily="2" charset="0"/>
                <a:cs typeface="Gotham" pitchFamily="2" charset="0"/>
              </a:rPr>
              <a:t>диаграмма Базы Данных</a:t>
            </a:r>
            <a:r>
              <a:rPr lang="en-US" sz="3100" dirty="0">
                <a:latin typeface="Gotham" pitchFamily="2" charset="0"/>
                <a:cs typeface="Gotham" pitchFamily="2" charset="0"/>
              </a:rPr>
              <a:t> </a:t>
            </a:r>
            <a:br>
              <a:rPr lang="ru-RU" dirty="0">
                <a:latin typeface="Gotham" pitchFamily="2" charset="0"/>
                <a:cs typeface="Gotham" pitchFamily="2" charset="0"/>
              </a:rPr>
            </a:br>
            <a:r>
              <a:rPr lang="en-US" sz="2200" dirty="0">
                <a:latin typeface="Gotham" pitchFamily="2" charset="0"/>
                <a:cs typeface="Gotham" pitchFamily="2" charset="0"/>
              </a:rPr>
              <a:t>(</a:t>
            </a:r>
            <a:r>
              <a:rPr lang="ru-RU" sz="2200" dirty="0">
                <a:latin typeface="Gotham" pitchFamily="2" charset="0"/>
                <a:cs typeface="Gotham" pitchFamily="2" charset="0"/>
              </a:rPr>
              <a:t>Страница Курса</a:t>
            </a:r>
            <a:r>
              <a:rPr lang="en-US" sz="2200" dirty="0">
                <a:latin typeface="Gotham" pitchFamily="2" charset="0"/>
                <a:cs typeface="Gotham" pitchFamily="2" charset="0"/>
              </a:rPr>
              <a:t>)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F940CC-5F4F-71AF-B850-8E2AAFD8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127" y="0"/>
            <a:ext cx="3960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720" y="603696"/>
            <a:ext cx="5739897" cy="128921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Gotham" pitchFamily="2" charset="0"/>
                <a:cs typeface="Gotham" pitchFamily="2" charset="0"/>
              </a:rPr>
              <a:t>ER-</a:t>
            </a:r>
            <a:r>
              <a:rPr lang="ru-RU" sz="3100" dirty="0">
                <a:latin typeface="Gotham" pitchFamily="2" charset="0"/>
                <a:cs typeface="Gotham" pitchFamily="2" charset="0"/>
              </a:rPr>
              <a:t>диаграмма Базы Данных</a:t>
            </a:r>
            <a:r>
              <a:rPr lang="en-US" sz="3100" dirty="0">
                <a:latin typeface="Gotham" pitchFamily="2" charset="0"/>
                <a:cs typeface="Gotham" pitchFamily="2" charset="0"/>
              </a:rPr>
              <a:t> </a:t>
            </a:r>
            <a:br>
              <a:rPr lang="ru-RU" dirty="0">
                <a:latin typeface="Gotham" pitchFamily="2" charset="0"/>
                <a:cs typeface="Gotham" pitchFamily="2" charset="0"/>
              </a:rPr>
            </a:br>
            <a:r>
              <a:rPr lang="en-US" sz="2200" dirty="0">
                <a:latin typeface="Gotham" pitchFamily="2" charset="0"/>
                <a:cs typeface="Gotham" pitchFamily="2" charset="0"/>
              </a:rPr>
              <a:t>(</a:t>
            </a:r>
            <a:r>
              <a:rPr lang="ru-RU" sz="2200" dirty="0">
                <a:latin typeface="Gotham" pitchFamily="2" charset="0"/>
                <a:cs typeface="Gotham" pitchFamily="2" charset="0"/>
              </a:rPr>
              <a:t>Контент курса</a:t>
            </a:r>
            <a:r>
              <a:rPr lang="en-US" sz="2200" dirty="0">
                <a:latin typeface="Gotham" pitchFamily="2" charset="0"/>
                <a:cs typeface="Gotham" pitchFamily="2" charset="0"/>
              </a:rPr>
              <a:t>)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7F87F6-9367-5C29-6564-8FD4B548B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48" y="2577600"/>
            <a:ext cx="93535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2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398" y="363045"/>
            <a:ext cx="7031526" cy="128921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Gotham" pitchFamily="2" charset="0"/>
                <a:cs typeface="Gotham" pitchFamily="2" charset="0"/>
              </a:rPr>
              <a:t>ER-</a:t>
            </a:r>
            <a:r>
              <a:rPr lang="ru-RU" sz="3100" dirty="0">
                <a:latin typeface="Gotham" pitchFamily="2" charset="0"/>
                <a:cs typeface="Gotham" pitchFamily="2" charset="0"/>
              </a:rPr>
              <a:t>диаграмма Базы Данных</a:t>
            </a:r>
            <a:r>
              <a:rPr lang="en-US" sz="3100" dirty="0">
                <a:latin typeface="Gotham" pitchFamily="2" charset="0"/>
                <a:cs typeface="Gotham" pitchFamily="2" charset="0"/>
              </a:rPr>
              <a:t> </a:t>
            </a:r>
            <a:br>
              <a:rPr lang="ru-RU" dirty="0">
                <a:latin typeface="Gotham" pitchFamily="2" charset="0"/>
                <a:cs typeface="Gotham" pitchFamily="2" charset="0"/>
              </a:rPr>
            </a:br>
            <a:r>
              <a:rPr lang="en-US" sz="2200" dirty="0">
                <a:latin typeface="Gotham" pitchFamily="2" charset="0"/>
                <a:cs typeface="Gotham" pitchFamily="2" charset="0"/>
              </a:rPr>
              <a:t>(</a:t>
            </a:r>
            <a:r>
              <a:rPr lang="ru-RU" sz="2200" dirty="0">
                <a:latin typeface="Gotham" pitchFamily="2" charset="0"/>
                <a:cs typeface="Gotham" pitchFamily="2" charset="0"/>
              </a:rPr>
              <a:t>Прохождение курса</a:t>
            </a:r>
            <a:r>
              <a:rPr lang="en-US" sz="2200" dirty="0">
                <a:latin typeface="Gotham" pitchFamily="2" charset="0"/>
                <a:cs typeface="Gotham" pitchFamily="2" charset="0"/>
              </a:rPr>
              <a:t>)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888906-8947-3E21-29DD-8D735362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973938"/>
            <a:ext cx="103155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85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398" y="363045"/>
            <a:ext cx="7031526" cy="128921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Gotham" pitchFamily="2" charset="0"/>
                <a:cs typeface="Gotham" pitchFamily="2" charset="0"/>
              </a:rPr>
              <a:t>ER-</a:t>
            </a:r>
            <a:r>
              <a:rPr lang="ru-RU" sz="3100" dirty="0">
                <a:latin typeface="Gotham" pitchFamily="2" charset="0"/>
                <a:cs typeface="Gotham" pitchFamily="2" charset="0"/>
              </a:rPr>
              <a:t>диаграмма Базы Данных</a:t>
            </a:r>
            <a:r>
              <a:rPr lang="en-US" sz="3100" dirty="0">
                <a:latin typeface="Gotham" pitchFamily="2" charset="0"/>
                <a:cs typeface="Gotham" pitchFamily="2" charset="0"/>
              </a:rPr>
              <a:t> </a:t>
            </a:r>
            <a:br>
              <a:rPr lang="ru-RU" dirty="0">
                <a:latin typeface="Gotham" pitchFamily="2" charset="0"/>
                <a:cs typeface="Gotham" pitchFamily="2" charset="0"/>
              </a:rPr>
            </a:br>
            <a:r>
              <a:rPr lang="en-US" sz="2200" dirty="0">
                <a:latin typeface="Gotham" pitchFamily="2" charset="0"/>
                <a:cs typeface="Gotham" pitchFamily="2" charset="0"/>
              </a:rPr>
              <a:t>(</a:t>
            </a:r>
            <a:r>
              <a:rPr lang="ru-RU" sz="2200" dirty="0">
                <a:latin typeface="Gotham" pitchFamily="2" charset="0"/>
                <a:cs typeface="Gotham" pitchFamily="2" charset="0"/>
              </a:rPr>
              <a:t>отношение Пользователя к курсу</a:t>
            </a:r>
            <a:r>
              <a:rPr lang="en-US" sz="2200" dirty="0">
                <a:latin typeface="Gotham" pitchFamily="2" charset="0"/>
                <a:cs typeface="Gotham" pitchFamily="2" charset="0"/>
              </a:rPr>
              <a:t>)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647564-472B-7EC8-D317-51EDB490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810599"/>
            <a:ext cx="101536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44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31" y="2609856"/>
            <a:ext cx="5564779" cy="1289212"/>
          </a:xfrm>
        </p:spPr>
        <p:txBody>
          <a:bodyPr>
            <a:normAutofit/>
          </a:bodyPr>
          <a:lstStyle/>
          <a:p>
            <a:r>
              <a:rPr lang="ru-RU" sz="3100" dirty="0">
                <a:latin typeface="Gotham" pitchFamily="2" charset="0"/>
                <a:cs typeface="Gotham" pitchFamily="2" charset="0"/>
              </a:rPr>
              <a:t>Запросы к Базе Данных</a:t>
            </a:r>
            <a:r>
              <a:rPr lang="en-US" sz="3100" dirty="0">
                <a:latin typeface="Gotham" pitchFamily="2" charset="0"/>
                <a:cs typeface="Gotham" pitchFamily="2" charset="0"/>
              </a:rPr>
              <a:t> 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0BBDA4-7251-BDF0-6DE6-9D01206E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416" y="513805"/>
            <a:ext cx="2127682" cy="59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237" y="513805"/>
            <a:ext cx="7031526" cy="999114"/>
          </a:xfrm>
        </p:spPr>
        <p:txBody>
          <a:bodyPr>
            <a:normAutofit/>
          </a:bodyPr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Вход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9D3CD7-38A9-3316-BBC0-8F72322B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1723703"/>
            <a:ext cx="9640387" cy="482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5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237" y="513805"/>
            <a:ext cx="7031526" cy="999114"/>
          </a:xfrm>
        </p:spPr>
        <p:txBody>
          <a:bodyPr>
            <a:normAutofit/>
          </a:bodyPr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Регистрация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E39CA6-FE04-E90A-9EE9-D807F23A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018978"/>
            <a:ext cx="9175164" cy="459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2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237" y="513805"/>
            <a:ext cx="7031526" cy="999114"/>
          </a:xfrm>
        </p:spPr>
        <p:txBody>
          <a:bodyPr>
            <a:normAutofit/>
          </a:bodyPr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Каталог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AEF5DF-ADD7-2DF3-5FCB-65D4E546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2" y="1911741"/>
            <a:ext cx="9866811" cy="494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15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237" y="513805"/>
            <a:ext cx="7031526" cy="99911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Детальная страница подборки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56D4E0-5C91-EBAF-2555-429C225F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1675416"/>
            <a:ext cx="9318172" cy="46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7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933509-49B4-9249-D394-85825275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Цель дипломного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259D19-4593-CEAA-0626-CDAFF8631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136" y="2638044"/>
            <a:ext cx="7729728" cy="3101982"/>
          </a:xfrm>
        </p:spPr>
        <p:txBody>
          <a:bodyPr/>
          <a:lstStyle/>
          <a:p>
            <a:r>
              <a:rPr lang="ru-RU" sz="1800" dirty="0">
                <a:latin typeface="Gotham" pitchFamily="2" charset="0"/>
                <a:cs typeface="Gotham" pitchFamily="2" charset="0"/>
              </a:rPr>
              <a:t>Целью дипломного проекта является создание современного и </a:t>
            </a:r>
            <a:r>
              <a:rPr lang="en-US" sz="1800" dirty="0">
                <a:latin typeface="Gotham" pitchFamily="2" charset="0"/>
                <a:cs typeface="Gotham" pitchFamily="2" charset="0"/>
              </a:rPr>
              <a:t>WEB-</a:t>
            </a:r>
            <a:r>
              <a:rPr lang="ru-RU" sz="1800" dirty="0">
                <a:latin typeface="Gotham" pitchFamily="2" charset="0"/>
                <a:cs typeface="Gotham" pitchFamily="2" charset="0"/>
              </a:rPr>
              <a:t>сайта для образовательной платформы. </a:t>
            </a:r>
          </a:p>
          <a:p>
            <a:r>
              <a:rPr lang="ru-RU" dirty="0">
                <a:latin typeface="Gotham" pitchFamily="2" charset="0"/>
                <a:cs typeface="Gotham" pitchFamily="2" charset="0"/>
              </a:rPr>
              <a:t>Такой проект: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Gotham" pitchFamily="2" charset="0"/>
                <a:cs typeface="Gotham" pitchFamily="2" charset="0"/>
              </a:rPr>
              <a:t>Повысит уровень образованности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Gotham" pitchFamily="2" charset="0"/>
                <a:cs typeface="Gotham" pitchFamily="2" charset="0"/>
              </a:rPr>
              <a:t>Повысит качество дистанционного обучения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Gotham" pitchFamily="2" charset="0"/>
                <a:cs typeface="Gotham" pitchFamily="2" charset="0"/>
              </a:rPr>
              <a:t>Даст возможность получить новую профессию </a:t>
            </a:r>
          </a:p>
        </p:txBody>
      </p:sp>
    </p:spTree>
    <p:extLst>
      <p:ext uri="{BB962C8B-B14F-4D97-AF65-F5344CB8AC3E}">
        <p14:creationId xmlns:p14="http://schemas.microsoft.com/office/powerpoint/2010/main" val="3661572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237" y="513805"/>
            <a:ext cx="7031526" cy="999114"/>
          </a:xfrm>
        </p:spPr>
        <p:txBody>
          <a:bodyPr>
            <a:normAutofit/>
          </a:bodyPr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Страница курса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FC994F-68A5-B01B-F904-AE4247FA0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06" y="2102080"/>
            <a:ext cx="8725988" cy="43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377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237" y="513805"/>
            <a:ext cx="7031526" cy="999114"/>
          </a:xfrm>
        </p:spPr>
        <p:txBody>
          <a:bodyPr>
            <a:normAutofit/>
          </a:bodyPr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Страница с темами курса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5DC143-895E-2A6B-D852-88D9466A2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46" y="1893180"/>
            <a:ext cx="9945188" cy="496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3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237" y="513805"/>
            <a:ext cx="7031526" cy="99911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Расчёт затрат на разработку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F3A5996-F632-F65D-8D4A-8C7CD538E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376296"/>
              </p:ext>
            </p:extLst>
          </p:nvPr>
        </p:nvGraphicFramePr>
        <p:xfrm>
          <a:off x="1662112" y="1889488"/>
          <a:ext cx="8867776" cy="46482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33888">
                  <a:extLst>
                    <a:ext uri="{9D8B030D-6E8A-4147-A177-3AD203B41FA5}">
                      <a16:colId xmlns:a16="http://schemas.microsoft.com/office/drawing/2014/main" val="3120111004"/>
                    </a:ext>
                  </a:extLst>
                </a:gridCol>
                <a:gridCol w="4433888">
                  <a:extLst>
                    <a:ext uri="{9D8B030D-6E8A-4147-A177-3AD203B41FA5}">
                      <a16:colId xmlns:a16="http://schemas.microsoft.com/office/drawing/2014/main" val="2716024565"/>
                    </a:ext>
                  </a:extLst>
                </a:gridCol>
              </a:tblGrid>
              <a:tr h="53443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Наименование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статьи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расходов</a:t>
                      </a:r>
                      <a:endParaRPr lang="en-US" altLang="en-US" sz="1200" b="0" dirty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Затраты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,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руб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.</a:t>
                      </a:r>
                      <a:endParaRPr lang="en-US" altLang="en-US" sz="1200" b="0" dirty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725992"/>
                  </a:ext>
                </a:extLst>
              </a:tr>
              <a:tr h="787592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Основная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заработная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плата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производственного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персонала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за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весь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период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разработки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.</a:t>
                      </a:r>
                      <a:endParaRPr lang="en-US" altLang="en-US" sz="1200" b="0" dirty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109 772</a:t>
                      </a:r>
                      <a:endParaRPr lang="en-US" altLang="en-US" sz="1200" b="0" dirty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623136"/>
                  </a:ext>
                </a:extLst>
              </a:tr>
              <a:tr h="787592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Дополнительная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заработная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плата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производственного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</a:t>
                      </a:r>
                      <a:r>
                        <a:rPr lang="en-US" sz="1200" b="0" dirty="0" err="1">
                          <a:latin typeface="Gotham" pitchFamily="2" charset="0"/>
                          <a:cs typeface="Gotham" pitchFamily="2" charset="0"/>
                        </a:rPr>
                        <a:t>персонала</a:t>
                      </a: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.</a:t>
                      </a:r>
                      <a:endParaRPr lang="en-US" altLang="en-US" sz="1200" b="0" dirty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13 172</a:t>
                      </a: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83885"/>
                  </a:ext>
                </a:extLst>
              </a:tr>
              <a:tr h="787592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Gotham" pitchFamily="2" charset="0"/>
                          <a:cs typeface="Gotham" pitchFamily="2" charset="0"/>
                        </a:rPr>
                        <a:t>Содержание и эксплуатация вычислительного комплекса.</a:t>
                      </a:r>
                      <a:endParaRPr lang="en-US" altLang="en-US" sz="1200" b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2 123</a:t>
                      </a:r>
                      <a:endParaRPr lang="en-US" altLang="en-US" sz="1200" b="0" dirty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52651"/>
                  </a:ext>
                </a:extLst>
              </a:tr>
              <a:tr h="53443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Gotham" pitchFamily="2" charset="0"/>
                          <a:cs typeface="Gotham" pitchFamily="2" charset="0"/>
                        </a:rPr>
                        <a:t>Накладные расходы.</a:t>
                      </a:r>
                      <a:endParaRPr lang="en-US" altLang="en-US" sz="1200" b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1252,80</a:t>
                      </a:r>
                      <a:endParaRPr lang="en-US" altLang="en-US" sz="1200" b="0" dirty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26736"/>
                  </a:ext>
                </a:extLst>
              </a:tr>
              <a:tr h="53443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ru-RU" sz="1200" b="0" dirty="0">
                          <a:latin typeface="Gotham" pitchFamily="2" charset="0"/>
                          <a:cs typeface="Gotham" pitchFamily="2" charset="0"/>
                        </a:rPr>
                        <a:t>Страховые взносы во внебюджетные фонды</a:t>
                      </a:r>
                      <a:endParaRPr lang="en-US" altLang="en-US" sz="1200" b="0" dirty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9 343</a:t>
                      </a:r>
                      <a:endParaRPr lang="en-US" altLang="en-US" sz="1200" b="0" dirty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148763"/>
                  </a:ext>
                </a:extLst>
              </a:tr>
              <a:tr h="682112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ru-RU" altLang="en-US" sz="1200" b="0" dirty="0">
                          <a:latin typeface="Gotham" pitchFamily="2" charset="0"/>
                          <a:ea typeface="Times New Roman" panose="02020603050405020304" pitchFamily="18" charset="0"/>
                          <a:cs typeface="Gotham" pitchFamily="2" charset="0"/>
                        </a:rPr>
                        <a:t>Итого</a:t>
                      </a:r>
                    </a:p>
                  </a:txBody>
                  <a:tcPr marL="101600" marR="101600" marT="101600" marB="10160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latin typeface="Gotham" pitchFamily="2" charset="0"/>
                          <a:cs typeface="Gotham" pitchFamily="2" charset="0"/>
                        </a:rPr>
                        <a:t>  </a:t>
                      </a:r>
                      <a:r>
                        <a:rPr lang="ru-RU" sz="1200" dirty="0">
                          <a:latin typeface="Gotham" pitchFamily="2" charset="0"/>
                          <a:cs typeface="Gotham" pitchFamily="2" charset="0"/>
                          <a:sym typeface="+mn-ea"/>
                        </a:rPr>
                        <a:t>135 662</a:t>
                      </a:r>
                      <a:endParaRPr lang="en-US" altLang="en-US" sz="1200" b="0" dirty="0">
                        <a:latin typeface="Gotham" pitchFamily="2" charset="0"/>
                        <a:ea typeface="Times New Roman" panose="02020603050405020304" pitchFamily="18" charset="0"/>
                        <a:cs typeface="Gotham" pitchFamily="2" charset="0"/>
                      </a:endParaRPr>
                    </a:p>
                  </a:txBody>
                  <a:tcPr marL="63500" marR="63500" marT="63500" marB="63500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>
                      <a:solidFill>
                        <a:schemeClr val="tx1"/>
                      </a:solidFill>
                      <a:prstDash val="solid"/>
                    </a:lnR>
                    <a:lnT w="12700" cap="flat">
                      <a:solidFill>
                        <a:schemeClr val="tx1"/>
                      </a:solidFill>
                      <a:prstDash val="solid"/>
                    </a:lnT>
                    <a:lnB w="12700" cap="flat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89882"/>
                  </a:ext>
                </a:extLst>
              </a:tr>
            </a:tbl>
          </a:graphicData>
        </a:graphic>
      </p:graphicFrame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0E66EA0-CF45-F1E7-E172-625D53ADD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647591"/>
              </p:ext>
            </p:extLst>
          </p:nvPr>
        </p:nvGraphicFramePr>
        <p:xfrm>
          <a:off x="1662113" y="1881051"/>
          <a:ext cx="8867776" cy="4648202"/>
        </p:xfrm>
        <a:graphic>
          <a:graphicData uri="http://schemas.openxmlformats.org/drawingml/2006/table">
            <a:tbl>
              <a:tblPr/>
              <a:tblGrid>
                <a:gridCol w="8867776">
                  <a:extLst>
                    <a:ext uri="{9D8B030D-6E8A-4147-A177-3AD203B41FA5}">
                      <a16:colId xmlns:a16="http://schemas.microsoft.com/office/drawing/2014/main" val="1975733412"/>
                    </a:ext>
                  </a:extLst>
                </a:gridCol>
              </a:tblGrid>
              <a:tr h="4648202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148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120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237" y="513805"/>
            <a:ext cx="7031526" cy="999114"/>
          </a:xfrm>
        </p:spPr>
        <p:txBody>
          <a:bodyPr>
            <a:normAutofit/>
          </a:bodyPr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Заключение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DA616FB5-C61B-9D23-26E4-53E992BBF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343" y="2203269"/>
            <a:ext cx="8325394" cy="3536757"/>
          </a:xfrm>
        </p:spPr>
        <p:txBody>
          <a:bodyPr/>
          <a:lstStyle/>
          <a:p>
            <a:r>
              <a:rPr lang="ru-RU" sz="1800" dirty="0">
                <a:latin typeface="Gotham" pitchFamily="2" charset="0"/>
                <a:cs typeface="Gotham" pitchFamily="2" charset="0"/>
              </a:rPr>
              <a:t>В результате выполнения выпускной квалификационной работы был разработан </a:t>
            </a:r>
            <a:r>
              <a:rPr lang="en-US" sz="1800" dirty="0">
                <a:latin typeface="Gotham" pitchFamily="2" charset="0"/>
                <a:cs typeface="Gotham" pitchFamily="2" charset="0"/>
              </a:rPr>
              <a:t>front-end </a:t>
            </a:r>
            <a:r>
              <a:rPr lang="ru-RU" sz="1800" dirty="0">
                <a:latin typeface="Gotham" pitchFamily="2" charset="0"/>
                <a:cs typeface="Gotham" pitchFamily="2" charset="0"/>
              </a:rPr>
              <a:t>модуль </a:t>
            </a:r>
            <a:r>
              <a:rPr lang="en-US" sz="1800" dirty="0">
                <a:latin typeface="Gotham" pitchFamily="2" charset="0"/>
                <a:cs typeface="Gotham" pitchFamily="2" charset="0"/>
              </a:rPr>
              <a:t>(WEB-</a:t>
            </a:r>
            <a:r>
              <a:rPr lang="ru-RU" sz="1800" dirty="0">
                <a:latin typeface="Gotham" pitchFamily="2" charset="0"/>
                <a:cs typeface="Gotham" pitchFamily="2" charset="0"/>
              </a:rPr>
              <a:t>сайт</a:t>
            </a:r>
            <a:r>
              <a:rPr lang="en-US" sz="1800" dirty="0">
                <a:latin typeface="Gotham" pitchFamily="2" charset="0"/>
                <a:cs typeface="Gotham" pitchFamily="2" charset="0"/>
              </a:rPr>
              <a:t>)</a:t>
            </a:r>
            <a:r>
              <a:rPr lang="ru-RU" sz="1800" dirty="0">
                <a:latin typeface="Gotham" pitchFamily="2" charset="0"/>
                <a:cs typeface="Gotham" pitchFamily="2" charset="0"/>
              </a:rPr>
              <a:t> и </a:t>
            </a:r>
            <a:r>
              <a:rPr lang="en-US" sz="1800" dirty="0">
                <a:latin typeface="Gotham" pitchFamily="2" charset="0"/>
                <a:cs typeface="Gotham" pitchFamily="2" charset="0"/>
              </a:rPr>
              <a:t>back-end </a:t>
            </a:r>
            <a:r>
              <a:rPr lang="ru-RU" sz="1800" dirty="0">
                <a:latin typeface="Gotham" pitchFamily="2" charset="0"/>
                <a:cs typeface="Gotham" pitchFamily="2" charset="0"/>
              </a:rPr>
              <a:t>модуль </a:t>
            </a:r>
            <a:r>
              <a:rPr lang="en-US" sz="1800" dirty="0">
                <a:latin typeface="Gotham" pitchFamily="2" charset="0"/>
                <a:cs typeface="Gotham" pitchFamily="2" charset="0"/>
              </a:rPr>
              <a:t>(REST API)</a:t>
            </a:r>
            <a:r>
              <a:rPr lang="ru-RU" sz="1800" dirty="0">
                <a:latin typeface="Gotham" pitchFamily="2" charset="0"/>
                <a:cs typeface="Gotham" pitchFamily="2" charset="0"/>
              </a:rPr>
              <a:t> для образовательной платформы.</a:t>
            </a:r>
          </a:p>
          <a:p>
            <a:r>
              <a:rPr lang="ru-RU" dirty="0">
                <a:latin typeface="Gotham" pitchFamily="2" charset="0"/>
                <a:cs typeface="Gotham" pitchFamily="2" charset="0"/>
              </a:rPr>
              <a:t>В дальнейшем планируется добавить: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Gotham" pitchFamily="2" charset="0"/>
                <a:cs typeface="Gotham" pitchFamily="2" charset="0"/>
              </a:rPr>
              <a:t>Прохождение курса 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Gotham" pitchFamily="2" charset="0"/>
                <a:cs typeface="Gotham" pitchFamily="2" charset="0"/>
              </a:rPr>
              <a:t>Создание курса.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Gotham" pitchFamily="2" charset="0"/>
                <a:cs typeface="Gotham" pitchFamily="2" charset="0"/>
              </a:rPr>
              <a:t>Страница профиля, а также поиск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Gotham" pitchFamily="2" charset="0"/>
                <a:cs typeface="Gotham" pitchFamily="2" charset="0"/>
              </a:rPr>
              <a:t>Нарастить аудиторию для обратной связи</a:t>
            </a:r>
            <a:r>
              <a:rPr lang="en-US" dirty="0">
                <a:latin typeface="Gotham" pitchFamily="2" charset="0"/>
                <a:cs typeface="Gotham" pitchFamily="2" charset="0"/>
              </a:rPr>
              <a:t>.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956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237" y="2929443"/>
            <a:ext cx="7031526" cy="999114"/>
          </a:xfrm>
        </p:spPr>
        <p:txBody>
          <a:bodyPr>
            <a:normAutofit/>
          </a:bodyPr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426603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E698A-76F9-D1E7-2707-4BCB1788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02965"/>
            <a:ext cx="7729728" cy="1188720"/>
          </a:xfrm>
        </p:spPr>
        <p:txBody>
          <a:bodyPr/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Инструменты разработки</a:t>
            </a:r>
            <a:br>
              <a:rPr lang="ru-RU" dirty="0">
                <a:latin typeface="Gotham" pitchFamily="2" charset="0"/>
                <a:cs typeface="Gotham" pitchFamily="2" charset="0"/>
              </a:rPr>
            </a:br>
            <a:r>
              <a:rPr lang="en-US" sz="2000" dirty="0">
                <a:latin typeface="Gotham" pitchFamily="2" charset="0"/>
                <a:cs typeface="Gotham" pitchFamily="2" charset="0"/>
              </a:rPr>
              <a:t>(</a:t>
            </a:r>
            <a:r>
              <a:rPr lang="ru-RU" sz="2000" dirty="0">
                <a:latin typeface="Gotham" pitchFamily="2" charset="0"/>
                <a:cs typeface="Gotham" pitchFamily="2" charset="0"/>
              </a:rPr>
              <a:t>Клиентская часть</a:t>
            </a:r>
            <a:r>
              <a:rPr lang="en-US" sz="2000" dirty="0">
                <a:latin typeface="Gotham" pitchFamily="2" charset="0"/>
                <a:cs typeface="Gotham" pitchFamily="2" charset="0"/>
              </a:rPr>
              <a:t>)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6B927E-0281-1AC3-04FB-95866E458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0224" y="3809179"/>
            <a:ext cx="1251823" cy="47983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Gotham" pitchFamily="2" charset="0"/>
                <a:cs typeface="Gotham" pitchFamily="2" charset="0"/>
              </a:rPr>
              <a:t>Figma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6" name="Picture 2" descr="https://avatars.mds.yandex.net/get-zen_doc/4347026/pub_606f3f6ea09bdc39a402c40b_606f41bfa7757313d8c4f39a/scale_1200">
            <a:extLst>
              <a:ext uri="{FF2B5EF4-FFF2-40B4-BE49-F238E27FC236}">
                <a16:creationId xmlns:a16="http://schemas.microsoft.com/office/drawing/2014/main" id="{D12A5051-7F63-A4D3-B2AA-C61A59B4F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5" t="15339" r="30931" b="18384"/>
          <a:stretch/>
        </p:blipFill>
        <p:spPr bwMode="auto">
          <a:xfrm>
            <a:off x="696316" y="1960959"/>
            <a:ext cx="1559640" cy="161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D0E7BCB-EB16-3A71-F13B-F463DB923C77}"/>
              </a:ext>
            </a:extLst>
          </p:cNvPr>
          <p:cNvSpPr txBox="1">
            <a:spLocks/>
          </p:cNvSpPr>
          <p:nvPr/>
        </p:nvSpPr>
        <p:spPr>
          <a:xfrm>
            <a:off x="4382664" y="3793898"/>
            <a:ext cx="1251823" cy="47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>
                <a:latin typeface="Gotham" pitchFamily="2" charset="0"/>
                <a:cs typeface="Gotham" pitchFamily="2" charset="0"/>
              </a:rPr>
              <a:t>NuxtJS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432E3D6F-EEA3-C889-E39C-C8D9BC8D8506}"/>
              </a:ext>
            </a:extLst>
          </p:cNvPr>
          <p:cNvSpPr txBox="1">
            <a:spLocks/>
          </p:cNvSpPr>
          <p:nvPr/>
        </p:nvSpPr>
        <p:spPr>
          <a:xfrm>
            <a:off x="7854776" y="3812758"/>
            <a:ext cx="1564167" cy="47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otham" pitchFamily="2" charset="0"/>
                <a:cs typeface="Gotham" pitchFamily="2" charset="0"/>
              </a:rPr>
              <a:t>WebStorm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F8B6799-9D2D-1AD9-9731-5C469470A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45" y="2182380"/>
            <a:ext cx="1531863" cy="153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495EAED-5449-8F00-02C9-B0B843CC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830" y="2182380"/>
            <a:ext cx="1457113" cy="14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Объект 2">
            <a:extLst>
              <a:ext uri="{FF2B5EF4-FFF2-40B4-BE49-F238E27FC236}">
                <a16:creationId xmlns:a16="http://schemas.microsoft.com/office/drawing/2014/main" id="{19920379-FFBD-3D24-A7F8-05402CD1EC08}"/>
              </a:ext>
            </a:extLst>
          </p:cNvPr>
          <p:cNvSpPr txBox="1">
            <a:spLocks/>
          </p:cNvSpPr>
          <p:nvPr/>
        </p:nvSpPr>
        <p:spPr>
          <a:xfrm>
            <a:off x="2473057" y="5604921"/>
            <a:ext cx="1447107" cy="47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otham" pitchFamily="2" charset="0"/>
                <a:cs typeface="Gotham" pitchFamily="2" charset="0"/>
              </a:rPr>
              <a:t>HTML 5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id="{324ACADC-1299-982D-0AEF-73B37408A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57" y="4030177"/>
            <a:ext cx="1447107" cy="14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E8CE031-DA1A-07AD-09AD-1C6C0384A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453" y="4030177"/>
            <a:ext cx="1447107" cy="14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Объект 2">
            <a:extLst>
              <a:ext uri="{FF2B5EF4-FFF2-40B4-BE49-F238E27FC236}">
                <a16:creationId xmlns:a16="http://schemas.microsoft.com/office/drawing/2014/main" id="{B5DA4C2F-2FBD-8897-AB58-3F4CB6BF8638}"/>
              </a:ext>
            </a:extLst>
          </p:cNvPr>
          <p:cNvSpPr txBox="1">
            <a:spLocks/>
          </p:cNvSpPr>
          <p:nvPr/>
        </p:nvSpPr>
        <p:spPr>
          <a:xfrm>
            <a:off x="6140453" y="5604921"/>
            <a:ext cx="1447107" cy="47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otham" pitchFamily="2" charset="0"/>
                <a:cs typeface="Gotham" pitchFamily="2" charset="0"/>
              </a:rPr>
              <a:t>CSS 3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sp>
        <p:nvSpPr>
          <p:cNvPr id="28" name="Объект 2">
            <a:extLst>
              <a:ext uri="{FF2B5EF4-FFF2-40B4-BE49-F238E27FC236}">
                <a16:creationId xmlns:a16="http://schemas.microsoft.com/office/drawing/2014/main" id="{AD1036E3-F6C1-069A-52DD-1A6F8E26DC7B}"/>
              </a:ext>
            </a:extLst>
          </p:cNvPr>
          <p:cNvSpPr txBox="1">
            <a:spLocks/>
          </p:cNvSpPr>
          <p:nvPr/>
        </p:nvSpPr>
        <p:spPr>
          <a:xfrm>
            <a:off x="10142287" y="5604920"/>
            <a:ext cx="1447107" cy="47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otham" pitchFamily="2" charset="0"/>
                <a:cs typeface="Gotham" pitchFamily="2" charset="0"/>
              </a:rPr>
              <a:t>JavaScript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C8C6D29E-E2AA-1A29-5B8D-408DAE6C3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31" y="4030177"/>
            <a:ext cx="1246620" cy="124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8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4E698A-76F9-D1E7-2707-4BCB1788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otham" pitchFamily="2" charset="0"/>
                <a:cs typeface="Gotham" pitchFamily="2" charset="0"/>
              </a:rPr>
              <a:t>Инструменты разработки</a:t>
            </a:r>
            <a:br>
              <a:rPr lang="en-US" dirty="0">
                <a:latin typeface="Gotham" pitchFamily="2" charset="0"/>
                <a:cs typeface="Gotham" pitchFamily="2" charset="0"/>
              </a:rPr>
            </a:br>
            <a:r>
              <a:rPr lang="en-US" sz="2000" dirty="0">
                <a:latin typeface="Gotham" pitchFamily="2" charset="0"/>
                <a:cs typeface="Gotham" pitchFamily="2" charset="0"/>
              </a:rPr>
              <a:t>(</a:t>
            </a:r>
            <a:r>
              <a:rPr lang="ru-RU" sz="2000" dirty="0">
                <a:latin typeface="Gotham" pitchFamily="2" charset="0"/>
                <a:cs typeface="Gotham" pitchFamily="2" charset="0"/>
              </a:rPr>
              <a:t>Серверная часть</a:t>
            </a:r>
            <a:r>
              <a:rPr lang="en-US" sz="2000" dirty="0">
                <a:latin typeface="Gotham" pitchFamily="2" charset="0"/>
                <a:cs typeface="Gotham" pitchFamily="2" charset="0"/>
              </a:rPr>
              <a:t>)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E49DD3-326E-0F12-DDAB-E155C9CAF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56" y="2707981"/>
            <a:ext cx="1611518" cy="16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3D0E7BCB-EB16-3A71-F13B-F463DB923C77}"/>
              </a:ext>
            </a:extLst>
          </p:cNvPr>
          <p:cNvSpPr txBox="1">
            <a:spLocks/>
          </p:cNvSpPr>
          <p:nvPr/>
        </p:nvSpPr>
        <p:spPr>
          <a:xfrm>
            <a:off x="972576" y="4612876"/>
            <a:ext cx="1251823" cy="47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otham" pitchFamily="2" charset="0"/>
                <a:cs typeface="Gotham" pitchFamily="2" charset="0"/>
              </a:rPr>
              <a:t>PyCharm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AAC950E-2AB1-51A4-D022-FCF3CF9BB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4" t="5760" r="18574" b="4614"/>
          <a:stretch/>
        </p:blipFill>
        <p:spPr bwMode="auto">
          <a:xfrm>
            <a:off x="3515025" y="2635552"/>
            <a:ext cx="1611519" cy="163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432E3D6F-EEA3-C889-E39C-C8D9BC8D8506}"/>
              </a:ext>
            </a:extLst>
          </p:cNvPr>
          <p:cNvSpPr txBox="1">
            <a:spLocks/>
          </p:cNvSpPr>
          <p:nvPr/>
        </p:nvSpPr>
        <p:spPr>
          <a:xfrm>
            <a:off x="3694872" y="4519581"/>
            <a:ext cx="1251823" cy="47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otham" pitchFamily="2" charset="0"/>
                <a:cs typeface="Gotham" pitchFamily="2" charset="0"/>
              </a:rPr>
              <a:t>MySQL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705BF09-E425-B18E-3DD8-183826B1C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95" y="2635551"/>
            <a:ext cx="1639301" cy="163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бъект 2">
            <a:extLst>
              <a:ext uri="{FF2B5EF4-FFF2-40B4-BE49-F238E27FC236}">
                <a16:creationId xmlns:a16="http://schemas.microsoft.com/office/drawing/2014/main" id="{ED95CB05-20BB-B487-C82E-B937B8805B83}"/>
              </a:ext>
            </a:extLst>
          </p:cNvPr>
          <p:cNvSpPr txBox="1">
            <a:spLocks/>
          </p:cNvSpPr>
          <p:nvPr/>
        </p:nvSpPr>
        <p:spPr>
          <a:xfrm>
            <a:off x="6410433" y="4519579"/>
            <a:ext cx="1251823" cy="47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otham" pitchFamily="2" charset="0"/>
                <a:cs typeface="Gotham" pitchFamily="2" charset="0"/>
              </a:rPr>
              <a:t>Python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5BDE66E-C05E-68C7-1462-5517F1952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992" y="2635551"/>
            <a:ext cx="1683948" cy="168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D5251219-A649-0817-63CD-C969F2C02208}"/>
              </a:ext>
            </a:extLst>
          </p:cNvPr>
          <p:cNvSpPr txBox="1">
            <a:spLocks/>
          </p:cNvSpPr>
          <p:nvPr/>
        </p:nvSpPr>
        <p:spPr>
          <a:xfrm>
            <a:off x="9436864" y="4540447"/>
            <a:ext cx="1251823" cy="47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otham" pitchFamily="2" charset="0"/>
                <a:cs typeface="Gotham" pitchFamily="2" charset="0"/>
              </a:rPr>
              <a:t>Django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31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68" y="2834640"/>
            <a:ext cx="4396001" cy="1188720"/>
          </a:xfrm>
        </p:spPr>
        <p:txBody>
          <a:bodyPr>
            <a:normAutofit fontScale="90000"/>
          </a:bodyPr>
          <a:lstStyle/>
          <a:p>
            <a:r>
              <a:rPr lang="ru-RU" dirty="0"/>
              <a:t>Спроектированная схема клиентской части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8CA4890-4B71-EBD6-2EDF-7151BFF84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344" y="260287"/>
            <a:ext cx="5411288" cy="633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3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967" y="858763"/>
            <a:ext cx="6125487" cy="1188720"/>
          </a:xfrm>
        </p:spPr>
        <p:txBody>
          <a:bodyPr>
            <a:normAutofit/>
          </a:bodyPr>
          <a:lstStyle/>
          <a:p>
            <a:r>
              <a:rPr lang="ru-RU" dirty="0"/>
              <a:t>Реализованная схема клиентской части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039A65-9806-99D8-0961-222928187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277" y="2415014"/>
            <a:ext cx="7704866" cy="37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5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39" y="2834640"/>
            <a:ext cx="3992578" cy="1188720"/>
          </a:xfrm>
        </p:spPr>
        <p:txBody>
          <a:bodyPr>
            <a:normAutofit/>
          </a:bodyPr>
          <a:lstStyle/>
          <a:p>
            <a:r>
              <a:rPr lang="en-US" dirty="0">
                <a:latin typeface="Gotham" pitchFamily="2" charset="0"/>
                <a:cs typeface="Gotham" pitchFamily="2" charset="0"/>
              </a:rPr>
              <a:t>ER-</a:t>
            </a:r>
            <a:r>
              <a:rPr lang="ru-RU" dirty="0">
                <a:latin typeface="Gotham" pitchFamily="2" charset="0"/>
                <a:cs typeface="Gotham" pitchFamily="2" charset="0"/>
              </a:rPr>
              <a:t>диаграмма Базы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7CCAD2-2467-3884-28EA-6E4791AFD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202" y="459463"/>
            <a:ext cx="6298841" cy="593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0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051" y="479833"/>
            <a:ext cx="5739897" cy="128921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Gotham" pitchFamily="2" charset="0"/>
                <a:cs typeface="Gotham" pitchFamily="2" charset="0"/>
              </a:rPr>
              <a:t>ER-</a:t>
            </a:r>
            <a:r>
              <a:rPr lang="ru-RU" sz="3100" dirty="0">
                <a:latin typeface="Gotham" pitchFamily="2" charset="0"/>
                <a:cs typeface="Gotham" pitchFamily="2" charset="0"/>
              </a:rPr>
              <a:t>диаграмма Базы Данных</a:t>
            </a:r>
            <a:r>
              <a:rPr lang="en-US" sz="3100" dirty="0">
                <a:latin typeface="Gotham" pitchFamily="2" charset="0"/>
                <a:cs typeface="Gotham" pitchFamily="2" charset="0"/>
              </a:rPr>
              <a:t> </a:t>
            </a:r>
            <a:br>
              <a:rPr lang="ru-RU" dirty="0">
                <a:latin typeface="Gotham" pitchFamily="2" charset="0"/>
                <a:cs typeface="Gotham" pitchFamily="2" charset="0"/>
              </a:rPr>
            </a:br>
            <a:r>
              <a:rPr lang="en-US" sz="2200" dirty="0">
                <a:latin typeface="Gotham" pitchFamily="2" charset="0"/>
                <a:cs typeface="Gotham" pitchFamily="2" charset="0"/>
              </a:rPr>
              <a:t>(</a:t>
            </a:r>
            <a:r>
              <a:rPr lang="ru-RU" sz="2200" dirty="0">
                <a:latin typeface="Gotham" pitchFamily="2" charset="0"/>
                <a:cs typeface="Gotham" pitchFamily="2" charset="0"/>
              </a:rPr>
              <a:t>Пользователь</a:t>
            </a:r>
            <a:r>
              <a:rPr lang="en-US" sz="2200" dirty="0">
                <a:latin typeface="Gotham" pitchFamily="2" charset="0"/>
                <a:cs typeface="Gotham" pitchFamily="2" charset="0"/>
              </a:rPr>
              <a:t>)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FC4958-B571-DED9-826B-51736B39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998" y="2408363"/>
            <a:ext cx="96202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1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4A52B-35C4-710D-9D5F-18E55573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103" y="2336701"/>
            <a:ext cx="5739897" cy="1289212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latin typeface="Gotham" pitchFamily="2" charset="0"/>
                <a:cs typeface="Gotham" pitchFamily="2" charset="0"/>
              </a:rPr>
              <a:t>ER-</a:t>
            </a:r>
            <a:r>
              <a:rPr lang="ru-RU" sz="3100" dirty="0">
                <a:latin typeface="Gotham" pitchFamily="2" charset="0"/>
                <a:cs typeface="Gotham" pitchFamily="2" charset="0"/>
              </a:rPr>
              <a:t>диаграмма Базы Данных</a:t>
            </a:r>
            <a:r>
              <a:rPr lang="en-US" sz="3100" dirty="0">
                <a:latin typeface="Gotham" pitchFamily="2" charset="0"/>
                <a:cs typeface="Gotham" pitchFamily="2" charset="0"/>
              </a:rPr>
              <a:t> </a:t>
            </a:r>
            <a:br>
              <a:rPr lang="ru-RU" dirty="0">
                <a:latin typeface="Gotham" pitchFamily="2" charset="0"/>
                <a:cs typeface="Gotham" pitchFamily="2" charset="0"/>
              </a:rPr>
            </a:br>
            <a:r>
              <a:rPr lang="en-US" sz="2200" dirty="0">
                <a:latin typeface="Gotham" pitchFamily="2" charset="0"/>
                <a:cs typeface="Gotham" pitchFamily="2" charset="0"/>
              </a:rPr>
              <a:t>(</a:t>
            </a:r>
            <a:r>
              <a:rPr lang="ru-RU" sz="2200" dirty="0">
                <a:latin typeface="Gotham" pitchFamily="2" charset="0"/>
                <a:cs typeface="Gotham" pitchFamily="2" charset="0"/>
              </a:rPr>
              <a:t>Подборки</a:t>
            </a:r>
            <a:r>
              <a:rPr lang="en-US" sz="2200" dirty="0">
                <a:latin typeface="Gotham" pitchFamily="2" charset="0"/>
                <a:cs typeface="Gotham" pitchFamily="2" charset="0"/>
              </a:rPr>
              <a:t>)</a:t>
            </a:r>
            <a:endParaRPr lang="ru-RU" dirty="0">
              <a:latin typeface="Gotham" pitchFamily="2" charset="0"/>
              <a:cs typeface="Gotham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D424E5-1F01-CC6B-AE99-CF0E530C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80" y="873660"/>
            <a:ext cx="5226653" cy="55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62694"/>
      </p:ext>
    </p:extLst>
  </p:cSld>
  <p:clrMapOvr>
    <a:masterClrMapping/>
  </p:clrMapOvr>
</p:sld>
</file>

<file path=ppt/theme/theme1.xml><?xml version="1.0" encoding="utf-8"?>
<a:theme xmlns:a="http://schemas.openxmlformats.org/drawingml/2006/main" name="Посылка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142</TotalTime>
  <Words>271</Words>
  <Application>Microsoft Office PowerPoint</Application>
  <PresentationFormat>Широкоэкранный</PresentationFormat>
  <Paragraphs>62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Corbel</vt:lpstr>
      <vt:lpstr>Gill Sans MT</vt:lpstr>
      <vt:lpstr>Gotham</vt:lpstr>
      <vt:lpstr>Посылка</vt:lpstr>
      <vt:lpstr>Дипломная работа «РАЗРАБОТКА WEB-КЛИЕНТА ДЛЯ ОБРАЗОВАТЕЛЬНОЙ ПЛАТФОРМЫ» </vt:lpstr>
      <vt:lpstr>Цель дипломного проекта</vt:lpstr>
      <vt:lpstr>Инструменты разработки (Клиентская часть)</vt:lpstr>
      <vt:lpstr>Инструменты разработки (Серверная часть)</vt:lpstr>
      <vt:lpstr>Спроектированная схема клиентской части</vt:lpstr>
      <vt:lpstr>Реализованная схема клиентской части</vt:lpstr>
      <vt:lpstr>ER-диаграмма Базы Данных</vt:lpstr>
      <vt:lpstr>ER-диаграмма Базы Данных  (Пользователь)</vt:lpstr>
      <vt:lpstr>ER-диаграмма Базы Данных  (Подборки)</vt:lpstr>
      <vt:lpstr>ER-диаграмма Базы Данных  (Курс)</vt:lpstr>
      <vt:lpstr>ER-диаграмма Базы Данных  (Страница Курса)</vt:lpstr>
      <vt:lpstr>ER-диаграмма Базы Данных  (Контент курса)</vt:lpstr>
      <vt:lpstr>ER-диаграмма Базы Данных  (Прохождение курса)</vt:lpstr>
      <vt:lpstr>ER-диаграмма Базы Данных  (отношение Пользователя к курсу)</vt:lpstr>
      <vt:lpstr>Запросы к Базе Данных </vt:lpstr>
      <vt:lpstr>Вход</vt:lpstr>
      <vt:lpstr>Регистрация</vt:lpstr>
      <vt:lpstr>Каталог</vt:lpstr>
      <vt:lpstr>Детальная страница подборки</vt:lpstr>
      <vt:lpstr>Страница курса</vt:lpstr>
      <vt:lpstr>Страница с темами курса</vt:lpstr>
      <vt:lpstr>Расчёт затрат на разработку</vt:lpstr>
      <vt:lpstr>Заключение</vt:lpstr>
      <vt:lpstr>Благодарю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Дипломная работа «РАЗРАБОТКА WEB-КЛИЕНТА ДЛЯ ОБРАЗОВАТЕЛЬНОЙ ПЛАТФОРМЫ» </dc:title>
  <dc:creator>Дмитрий Макгер</dc:creator>
  <cp:lastModifiedBy>Дмитрий Макгер</cp:lastModifiedBy>
  <cp:revision>1</cp:revision>
  <dcterms:created xsi:type="dcterms:W3CDTF">2022-06-22T03:15:57Z</dcterms:created>
  <dcterms:modified xsi:type="dcterms:W3CDTF">2022-06-22T05:38:19Z</dcterms:modified>
</cp:coreProperties>
</file>